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9" r:id="rId4"/>
    <p:sldId id="275" r:id="rId5"/>
    <p:sldId id="277" r:id="rId6"/>
    <p:sldId id="279" r:id="rId7"/>
    <p:sldId id="27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EC59"/>
    <a:srgbClr val="D0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5"/>
    <p:restoredTop sz="75090"/>
  </p:normalViewPr>
  <p:slideViewPr>
    <p:cSldViewPr snapToGrid="0">
      <p:cViewPr>
        <p:scale>
          <a:sx n="178" d="100"/>
          <a:sy n="178" d="100"/>
        </p:scale>
        <p:origin x="944" y="-928"/>
      </p:cViewPr>
      <p:guideLst>
        <p:guide orient="horz" pos="1620"/>
        <p:guide pos="2880"/>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 one, my name is Hongli Zhan, and I am here to present our work "SPRI: Aligning Large Language Models with Context-Situated Principles" at ICML 2025.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20adffdb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Source Sans Pro" panose="020B0503030403020204" pitchFamily="34" charset="0"/>
                <a:ea typeface="Source Sans Pro" panose="020B0503030403020204" pitchFamily="34" charset="0"/>
              </a:rPr>
              <a:t>Constitutional AI works great for aligning LLMs, but its principles can be too </a:t>
            </a:r>
            <a:r>
              <a:rPr lang="en-US" sz="900" i="1" dirty="0">
                <a:solidFill>
                  <a:srgbClr val="980000"/>
                </a:solidFill>
                <a:latin typeface="Source Sans Pro" panose="020B0503030403020204" pitchFamily="34" charset="0"/>
                <a:ea typeface="Source Sans Pro" panose="020B0503030403020204" pitchFamily="34" charset="0"/>
              </a:rPr>
              <a:t>generic</a:t>
            </a:r>
            <a:r>
              <a:rPr lang="en-US" sz="900" dirty="0">
                <a:latin typeface="Source Sans Pro" panose="020B0503030403020204" pitchFamily="34" charset="0"/>
                <a:ea typeface="Source Sans Pro" panose="020B0503030403020204" pitchFamily="34" charset="0"/>
              </a:rPr>
              <a:t> to interpret in a given context. For example, when providing emotional support to a user in distress, a generic rule that avoids harmful, unethical, or socially biased content would not be fit to the context.</a:t>
            </a:r>
          </a:p>
          <a:p>
            <a:pPr marL="0" lvl="0" indent="0" algn="l" rtl="0">
              <a:spcBef>
                <a:spcPts val="0"/>
              </a:spcBef>
              <a:spcAft>
                <a:spcPts val="1200"/>
              </a:spcAft>
              <a:buNone/>
            </a:pPr>
            <a:endParaRPr lang="en-US" sz="9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900" dirty="0">
                <a:latin typeface="Source Sans Pro" panose="020B0503030403020204" pitchFamily="34" charset="0"/>
                <a:ea typeface="Source Sans Pro" panose="020B0503030403020204" pitchFamily="34" charset="0"/>
              </a:rPr>
              <a:t>That raises the question: Can we tailor the constitutional principles to each individual query, while minimizing the human efforts needed for annotations? As the green box shows, </a:t>
            </a:r>
            <a:r>
              <a:rPr lang="en-US" sz="900" dirty="0">
                <a:solidFill>
                  <a:srgbClr val="C00000"/>
                </a:solidFill>
                <a:latin typeface="Source Sans Pro"/>
                <a:ea typeface="Source Sans Pro"/>
                <a:sym typeface="Source Sans Pro"/>
              </a:rPr>
              <a:t>s</a:t>
            </a:r>
            <a:r>
              <a:rPr lang="en-US" sz="900" dirty="0">
                <a:solidFill>
                  <a:srgbClr val="C00000"/>
                </a:solidFill>
                <a:latin typeface="Source Sans Pro"/>
                <a:ea typeface="Source Sans Pro"/>
                <a:cs typeface="Source Sans Pro"/>
                <a:sym typeface="Source Sans Pro"/>
              </a:rPr>
              <a:t>uch an approach would be more </a:t>
            </a:r>
            <a:r>
              <a:rPr lang="en-US" altLang="zh-CN" sz="900" i="1" dirty="0">
                <a:solidFill>
                  <a:srgbClr val="C00000"/>
                </a:solidFill>
                <a:latin typeface="Source Sans Pro"/>
                <a:ea typeface="Source Sans Pro"/>
                <a:cs typeface="Source Sans Pro"/>
                <a:sym typeface="Source Sans Pro"/>
              </a:rPr>
              <a:t>context-</a:t>
            </a:r>
            <a:r>
              <a:rPr lang="en-US" altLang="zh-CN" sz="900" dirty="0">
                <a:solidFill>
                  <a:srgbClr val="C00000"/>
                </a:solidFill>
                <a:latin typeface="Source Sans Pro"/>
                <a:ea typeface="Source Sans Pro"/>
                <a:cs typeface="Source Sans Pro"/>
                <a:sym typeface="Source Sans Pro"/>
              </a:rPr>
              <a:t> </a:t>
            </a:r>
            <a:r>
              <a:rPr lang="en-US" sz="900" dirty="0">
                <a:solidFill>
                  <a:srgbClr val="C00000"/>
                </a:solidFill>
                <a:latin typeface="Source Sans Pro"/>
                <a:ea typeface="Source Sans Pro"/>
                <a:cs typeface="Source Sans Pro"/>
                <a:sym typeface="Source Sans Pro"/>
              </a:rPr>
              <a:t>and </a:t>
            </a:r>
            <a:r>
              <a:rPr lang="en-US" altLang="zh-CN" sz="900" i="1" dirty="0">
                <a:solidFill>
                  <a:srgbClr val="C00000"/>
                </a:solidFill>
                <a:latin typeface="Source Sans Pro"/>
                <a:ea typeface="Source Sans Pro"/>
                <a:cs typeface="Source Sans Pro"/>
                <a:sym typeface="Source Sans Pro"/>
              </a:rPr>
              <a:t>instance-specific.</a:t>
            </a:r>
            <a:endParaRPr lang="en-US" sz="900" dirty="0">
              <a:solidFill>
                <a:srgbClr val="C00000"/>
              </a:solidFill>
              <a:latin typeface="Source Sans Pro"/>
              <a:ea typeface="Source Sans Pro"/>
              <a:cs typeface="Source Sans Pro"/>
              <a:sym typeface="Source Sans Pr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address this question, we introduce the SPRI framework. SPRI utilizes a base model and a critic model, and its algorithm consists of two stages. The first stage consists of a base model that comes up with principles and a critic model that helps the base model to iteratively refine the principles. The second stage then applies the principles to direct the base model’s response to the specific user’s input. The critic model reviews the response using the principles as criteria, and the base model adjusts the response according to the feedback from the critic model. Importantly, we note here that the critic model does not need to be stronger or larger than the base model.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7D66C48-C554-EAE3-71C0-2E7B0C6EB5A2}"/>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C6E60BE2-C85B-F021-470D-79A668C2D2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D5C651E-764D-B46A-E66F-40BAEE08E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427150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DA1E20A-4FA0-B017-92F4-BFFED4408945}"/>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3AE5E888-0FF6-11BB-9CE9-0E9717014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ED0A1D59-A6DE-4C1D-D84F-65C681EB3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119417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ED24417C-E452-FDFB-7719-ED7174C63AD0}"/>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740E7B26-4AB4-8384-DDB3-606DD2E8E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FEDD3CDC-AB6D-C9C7-0123-62ED95F30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850" b="0" dirty="0">
                <a:solidFill>
                  <a:schemeClr val="dk1"/>
                </a:solidFill>
              </a:rPr>
              <a:t>Finally, we apply SPRI to a more general setting: generating large-scale synthetic data for supervised fine-tuning. Through evaluating language models fine-tuned on our synthetically generated data, we indirectly assess the capability of SPRI. Results show that </a:t>
            </a:r>
            <a:r>
              <a:rPr lang="en-US" sz="900" b="0" dirty="0"/>
              <a:t>generating synthetic data with SPRI proves effective for fine-tuning base LLMs, resulting in </a:t>
            </a:r>
            <a:r>
              <a:rPr lang="en-US" sz="900" b="0" dirty="0">
                <a:solidFill>
                  <a:srgbClr val="C00000"/>
                </a:solidFill>
              </a:rPr>
              <a:t>substantial improvement on </a:t>
            </a:r>
            <a:r>
              <a:rPr lang="en-US" sz="900" b="0" dirty="0" err="1">
                <a:solidFill>
                  <a:srgbClr val="C00000"/>
                </a:solidFill>
              </a:rPr>
              <a:t>TruthfulQA</a:t>
            </a:r>
            <a:r>
              <a:rPr lang="en-US" sz="900" b="0" dirty="0"/>
              <a:t> (Lin et al., 2022), whilst maintaining performance on other benchmarks (see the paper for details)</a:t>
            </a:r>
            <a:r>
              <a:rPr lang="en-US" sz="850" b="0" dirty="0">
                <a:solidFill>
                  <a:schemeClr val="dk1"/>
                </a:solidFill>
              </a:rPr>
              <a:t>.</a:t>
            </a:r>
            <a:endParaRPr lang="en-US" sz="900" b="0" dirty="0"/>
          </a:p>
        </p:txBody>
      </p:sp>
    </p:spTree>
    <p:extLst>
      <p:ext uri="{BB962C8B-B14F-4D97-AF65-F5344CB8AC3E}">
        <p14:creationId xmlns:p14="http://schemas.microsoft.com/office/powerpoint/2010/main" val="23871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01533"/>
            <a:ext cx="8520600" cy="139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600" b="1" dirty="0">
                <a:latin typeface="Source Sans Pro"/>
                <a:ea typeface="Source Sans Pro"/>
                <a:cs typeface="Source Sans Pro"/>
                <a:sym typeface="Source Sans Pro"/>
              </a:rPr>
              <a:t>SPRI: Aligning Large Language Models with Context-Situated Principles</a:t>
            </a:r>
            <a:endParaRPr sz="3600" b="1" dirty="0">
              <a:latin typeface="Source Sans Pro"/>
              <a:ea typeface="Source Sans Pro"/>
              <a:cs typeface="Source Sans Pro"/>
              <a:sym typeface="Source Sans Pro"/>
            </a:endParaRPr>
          </a:p>
        </p:txBody>
      </p:sp>
      <p:sp>
        <p:nvSpPr>
          <p:cNvPr id="55" name="Google Shape;55;p13"/>
          <p:cNvSpPr txBox="1">
            <a:spLocks noGrp="1"/>
          </p:cNvSpPr>
          <p:nvPr>
            <p:ph type="subTitle" idx="1"/>
          </p:nvPr>
        </p:nvSpPr>
        <p:spPr>
          <a:xfrm>
            <a:off x="0" y="2721264"/>
            <a:ext cx="9144000" cy="847271"/>
          </a:xfrm>
          <a:prstGeom prst="rect">
            <a:avLst/>
          </a:prstGeom>
        </p:spPr>
        <p:txBody>
          <a:bodyPr spcFirstLastPara="1" wrap="square" lIns="91425" tIns="91425" rIns="91425" bIns="91425" anchor="t" anchorCtr="0">
            <a:normAutofit/>
          </a:bodyPr>
          <a:lstStyle/>
          <a:p>
            <a:pPr marL="0" lvl="0" indent="0">
              <a:lnSpc>
                <a:spcPct val="160000"/>
              </a:lnSpc>
            </a:pPr>
            <a:r>
              <a:rPr lang="en" sz="2000" dirty="0">
                <a:solidFill>
                  <a:srgbClr val="222222"/>
                </a:solidFill>
                <a:highlight>
                  <a:srgbClr val="FFFFFF"/>
                </a:highlight>
                <a:latin typeface="Source Sans Pro" panose="020B0503030403020204" pitchFamily="34" charset="0"/>
                <a:ea typeface="Source Sans Pro" panose="020B0503030403020204" pitchFamily="34" charset="0"/>
              </a:rPr>
              <a:t>Hongli Zhan, Muneeza Azmat, Raya </a:t>
            </a:r>
            <a:r>
              <a:rPr lang="en" sz="2000" dirty="0" err="1">
                <a:solidFill>
                  <a:srgbClr val="222222"/>
                </a:solidFill>
                <a:highlight>
                  <a:srgbClr val="FFFFFF"/>
                </a:highlight>
                <a:latin typeface="Source Sans Pro" panose="020B0503030403020204" pitchFamily="34" charset="0"/>
                <a:ea typeface="Source Sans Pro" panose="020B0503030403020204" pitchFamily="34" charset="0"/>
              </a:rPr>
              <a:t>Horesh</a:t>
            </a:r>
            <a:r>
              <a:rPr lang="en" sz="2000" dirty="0">
                <a:solidFill>
                  <a:srgbClr val="222222"/>
                </a:solidFill>
                <a:highlight>
                  <a:srgbClr val="FFFFFF"/>
                </a:highlight>
                <a:latin typeface="Source Sans Pro" panose="020B0503030403020204" pitchFamily="34" charset="0"/>
                <a:ea typeface="Source Sans Pro" panose="020B0503030403020204" pitchFamily="34" charset="0"/>
              </a:rPr>
              <a:t>, Junyi Jessy Li, Mikhail </a:t>
            </a:r>
            <a:r>
              <a:rPr lang="en" sz="2000" dirty="0" err="1">
                <a:solidFill>
                  <a:srgbClr val="222222"/>
                </a:solidFill>
                <a:highlight>
                  <a:srgbClr val="FFFFFF"/>
                </a:highlight>
                <a:latin typeface="Source Sans Pro" panose="020B0503030403020204" pitchFamily="34" charset="0"/>
                <a:ea typeface="Source Sans Pro" panose="020B0503030403020204" pitchFamily="34" charset="0"/>
              </a:rPr>
              <a:t>Yurochkin</a:t>
            </a:r>
            <a:endParaRPr lang="en" sz="2000" baseline="30000" dirty="0">
              <a:solidFill>
                <a:srgbClr val="222222"/>
              </a:solidFill>
              <a:highlight>
                <a:srgbClr val="FFFFFF"/>
              </a:highlight>
              <a:latin typeface="Source Sans Pro" panose="020B0503030403020204" pitchFamily="34" charset="0"/>
              <a:ea typeface="Source Sans Pro" panose="020B0503030403020204" pitchFamily="34" charset="0"/>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1028" name="Picture 4">
            <a:extLst>
              <a:ext uri="{FF2B5EF4-FFF2-40B4-BE49-F238E27FC236}">
                <a16:creationId xmlns:a16="http://schemas.microsoft.com/office/drawing/2014/main" id="{0FD69702-14EE-3765-6B55-8831F8735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844" y="3717201"/>
            <a:ext cx="2165173" cy="66234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CF7C2EE-0D9A-5306-4E80-61C62E36E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295" y="3786373"/>
            <a:ext cx="1244180" cy="497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697FE3-0F10-4AC2-0EAA-6D6FFE895B97}"/>
              </a:ext>
            </a:extLst>
          </p:cNvPr>
          <p:cNvSpPr txBox="1"/>
          <p:nvPr/>
        </p:nvSpPr>
        <p:spPr>
          <a:xfrm>
            <a:off x="311700" y="4702874"/>
            <a:ext cx="8520600" cy="369332"/>
          </a:xfrm>
          <a:prstGeom prst="rect">
            <a:avLst/>
          </a:prstGeom>
          <a:noFill/>
        </p:spPr>
        <p:txBody>
          <a:bodyPr wrap="square">
            <a:spAutoFit/>
          </a:bodyPr>
          <a:lstStyle/>
          <a:p>
            <a:pPr algn="ctr"/>
            <a:r>
              <a:rPr lang="en-US" sz="1800"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In </a:t>
            </a:r>
            <a:r>
              <a:rPr lang="en-US" sz="1800" i="1"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Proceedings of the 42nd International Conference on Machine Learning</a:t>
            </a:r>
          </a:p>
        </p:txBody>
      </p:sp>
      <p:pic>
        <p:nvPicPr>
          <p:cNvPr id="2" name="Picture 1">
            <a:extLst>
              <a:ext uri="{FF2B5EF4-FFF2-40B4-BE49-F238E27FC236}">
                <a16:creationId xmlns:a16="http://schemas.microsoft.com/office/drawing/2014/main" id="{9AF681B4-3D3E-940F-3B9B-0F5C9B9A8874}"/>
              </a:ext>
            </a:extLst>
          </p:cNvPr>
          <p:cNvPicPr>
            <a:picLocks noChangeAspect="1"/>
          </p:cNvPicPr>
          <p:nvPr/>
        </p:nvPicPr>
        <p:blipFill>
          <a:blip r:embed="rId5"/>
          <a:stretch>
            <a:fillRect/>
          </a:stretch>
        </p:blipFill>
        <p:spPr>
          <a:xfrm>
            <a:off x="122842" y="225195"/>
            <a:ext cx="1009700" cy="1009700"/>
          </a:xfrm>
          <a:prstGeom prst="rect">
            <a:avLst/>
          </a:prstGeom>
        </p:spPr>
      </p:pic>
      <p:sp>
        <p:nvSpPr>
          <p:cNvPr id="4" name="TextBox 3">
            <a:extLst>
              <a:ext uri="{FF2B5EF4-FFF2-40B4-BE49-F238E27FC236}">
                <a16:creationId xmlns:a16="http://schemas.microsoft.com/office/drawing/2014/main" id="{F68A738E-E464-A42B-3EF1-F6B861380293}"/>
              </a:ext>
            </a:extLst>
          </p:cNvPr>
          <p:cNvSpPr txBox="1"/>
          <p:nvPr/>
        </p:nvSpPr>
        <p:spPr>
          <a:xfrm>
            <a:off x="0" y="35575"/>
            <a:ext cx="1264444" cy="246221"/>
          </a:xfrm>
          <a:prstGeom prst="rect">
            <a:avLst/>
          </a:prstGeom>
          <a:noFill/>
        </p:spPr>
        <p:txBody>
          <a:bodyPr wrap="square">
            <a:spAutoFit/>
          </a:bodyPr>
          <a:lstStyle/>
          <a:p>
            <a:pPr algn="ctr" rtl="0">
              <a:buNone/>
            </a:pPr>
            <a:r>
              <a:rPr lang="en-US" sz="1000" b="1" i="0" u="none" strike="noStrike" dirty="0">
                <a:solidFill>
                  <a:srgbClr val="595959"/>
                </a:solidFill>
                <a:effectLst/>
                <a:latin typeface="Source Sans Pro" panose="020B0503030403020204" pitchFamily="34" charset="0"/>
              </a:rPr>
              <a:t>Scan for</a:t>
            </a:r>
            <a:r>
              <a:rPr lang="en-US" sz="1000" dirty="0"/>
              <a:t> </a:t>
            </a:r>
            <a:r>
              <a:rPr lang="en-US" sz="1000" b="1" i="0" u="none" strike="noStrike" dirty="0">
                <a:solidFill>
                  <a:srgbClr val="595959"/>
                </a:solidFill>
                <a:effectLst/>
                <a:latin typeface="Source Sans Pro" panose="020B0503030403020204" pitchFamily="34" charset="0"/>
              </a:rPr>
              <a:t>Full Paper</a:t>
            </a:r>
            <a:endParaRPr lang="en-US" sz="1000" dirty="0"/>
          </a:p>
        </p:txBody>
      </p:sp>
      <p:pic>
        <p:nvPicPr>
          <p:cNvPr id="9" name="Graphic 8">
            <a:extLst>
              <a:ext uri="{FF2B5EF4-FFF2-40B4-BE49-F238E27FC236}">
                <a16:creationId xmlns:a16="http://schemas.microsoft.com/office/drawing/2014/main" id="{E09AE985-BB09-43C0-427B-9E91EB67C3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1637" y="86683"/>
            <a:ext cx="3109521" cy="10815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Motivation</a:t>
            </a:r>
            <a:endParaRPr b="1" dirty="0">
              <a:latin typeface="Source Sans Pro" panose="020B0503030403020204" pitchFamily="34" charset="0"/>
              <a:ea typeface="Source Sans Pro" panose="020B0503030403020204" pitchFamily="34" charset="0"/>
            </a:endParaRPr>
          </a:p>
        </p:txBody>
      </p:sp>
      <p:sp>
        <p:nvSpPr>
          <p:cNvPr id="63" name="Google Shape;63;p14"/>
          <p:cNvSpPr txBox="1">
            <a:spLocks noGrp="1"/>
          </p:cNvSpPr>
          <p:nvPr>
            <p:ph type="body" idx="1"/>
          </p:nvPr>
        </p:nvSpPr>
        <p:spPr>
          <a:xfrm>
            <a:off x="311700" y="1069746"/>
            <a:ext cx="8263500" cy="134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latin typeface="Source Sans Pro" panose="020B0503030403020204" pitchFamily="34" charset="0"/>
                <a:ea typeface="Source Sans Pro" panose="020B0503030403020204" pitchFamily="34" charset="0"/>
              </a:rPr>
              <a:t>Constitutional AI works great for aligning LLMs, but its principles can be too </a:t>
            </a:r>
            <a:r>
              <a:rPr lang="en" sz="2000" i="1" dirty="0">
                <a:solidFill>
                  <a:srgbClr val="980000"/>
                </a:solidFill>
                <a:latin typeface="Source Sans Pro" panose="020B0503030403020204" pitchFamily="34" charset="0"/>
                <a:ea typeface="Source Sans Pro" panose="020B0503030403020204" pitchFamily="34" charset="0"/>
              </a:rPr>
              <a:t>generic</a:t>
            </a:r>
            <a:r>
              <a:rPr lang="en" sz="2000" dirty="0">
                <a:latin typeface="Source Sans Pro" panose="020B0503030403020204" pitchFamily="34" charset="0"/>
                <a:ea typeface="Source Sans Pro" panose="020B0503030403020204" pitchFamily="34" charset="0"/>
              </a:rPr>
              <a:t> to interpret in a given context </a:t>
            </a:r>
            <a:endParaRPr sz="2000" dirty="0">
              <a:latin typeface="Source Sans Pro" panose="020B0503030403020204" pitchFamily="34" charset="0"/>
              <a:ea typeface="Source Sans Pro" panose="020B0503030403020204" pitchFamily="34" charset="0"/>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3" name="Google Shape;110;p15">
            <a:extLst>
              <a:ext uri="{FF2B5EF4-FFF2-40B4-BE49-F238E27FC236}">
                <a16:creationId xmlns:a16="http://schemas.microsoft.com/office/drawing/2014/main" id="{9663A105-3751-0BA1-D6B1-560B279D89A3}"/>
              </a:ext>
            </a:extLst>
          </p:cNvPr>
          <p:cNvSpPr txBox="1">
            <a:spLocks/>
          </p:cNvSpPr>
          <p:nvPr/>
        </p:nvSpPr>
        <p:spPr>
          <a:xfrm>
            <a:off x="5333843" y="2669033"/>
            <a:ext cx="3138615" cy="1464574"/>
          </a:xfrm>
          <a:prstGeom prst="rect">
            <a:avLst/>
          </a:prstGeom>
          <a:solidFill>
            <a:srgbClr val="FFF2C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US" dirty="0">
                <a:solidFill>
                  <a:srgbClr val="980000"/>
                </a:solidFill>
                <a:latin typeface="Source Sans Pro" panose="020B0503030403020204" pitchFamily="34" charset="0"/>
                <a:ea typeface="Source Sans Pro" panose="020B0503030403020204" pitchFamily="34" charset="0"/>
              </a:rPr>
              <a:t>Can we tailor the principles to each individual query, whilst minimizing the human efforts needed for annotations?</a:t>
            </a:r>
          </a:p>
        </p:txBody>
      </p:sp>
      <p:pic>
        <p:nvPicPr>
          <p:cNvPr id="4" name="Google Shape;111;p15">
            <a:extLst>
              <a:ext uri="{FF2B5EF4-FFF2-40B4-BE49-F238E27FC236}">
                <a16:creationId xmlns:a16="http://schemas.microsoft.com/office/drawing/2014/main" id="{F5F58ECA-8F0C-B5B4-EDB2-D36DD8537354}"/>
              </a:ext>
            </a:extLst>
          </p:cNvPr>
          <p:cNvPicPr preferRelativeResize="0">
            <a:picLocks noChangeAspect="1"/>
          </p:cNvPicPr>
          <p:nvPr/>
        </p:nvPicPr>
        <p:blipFill>
          <a:blip r:embed="rId3">
            <a:alphaModFix/>
          </a:blip>
          <a:stretch>
            <a:fillRect/>
          </a:stretch>
        </p:blipFill>
        <p:spPr>
          <a:xfrm>
            <a:off x="4443450" y="3023786"/>
            <a:ext cx="745514" cy="745514"/>
          </a:xfrm>
          <a:prstGeom prst="rect">
            <a:avLst/>
          </a:prstGeom>
          <a:noFill/>
          <a:ln>
            <a:noFill/>
          </a:ln>
        </p:spPr>
      </p:pic>
      <p:pic>
        <p:nvPicPr>
          <p:cNvPr id="10" name="Graphic 9">
            <a:extLst>
              <a:ext uri="{FF2B5EF4-FFF2-40B4-BE49-F238E27FC236}">
                <a16:creationId xmlns:a16="http://schemas.microsoft.com/office/drawing/2014/main" id="{0388F932-FDF2-AB7A-E45D-5FEC9A02AEDB}"/>
              </a:ext>
            </a:extLst>
          </p:cNvPr>
          <p:cNvPicPr>
            <a:picLocks noChangeAspect="1"/>
          </p:cNvPicPr>
          <p:nvPr/>
        </p:nvPicPr>
        <p:blipFill>
          <a:blip r:embed="rId4">
            <a:extLst>
              <a:ext uri="{96DAC541-7B7A-43D3-8B79-37D633B846F1}">
                <asvg:svgBlip xmlns:asvg="http://schemas.microsoft.com/office/drawing/2016/SVG/main" r:embed="rId5"/>
              </a:ext>
            </a:extLst>
          </a:blip>
          <a:srcRect t="37440" b="34892"/>
          <a:stretch>
            <a:fillRect/>
          </a:stretch>
        </p:blipFill>
        <p:spPr>
          <a:xfrm>
            <a:off x="627903" y="3156242"/>
            <a:ext cx="3290551" cy="870136"/>
          </a:xfrm>
          <a:prstGeom prst="rect">
            <a:avLst/>
          </a:prstGeom>
        </p:spPr>
      </p:pic>
      <p:pic>
        <p:nvPicPr>
          <p:cNvPr id="11" name="Graphic 10">
            <a:extLst>
              <a:ext uri="{FF2B5EF4-FFF2-40B4-BE49-F238E27FC236}">
                <a16:creationId xmlns:a16="http://schemas.microsoft.com/office/drawing/2014/main" id="{CD9D2DF9-9B3C-9351-88C2-D07C36DF8C15}"/>
              </a:ext>
            </a:extLst>
          </p:cNvPr>
          <p:cNvPicPr>
            <a:picLocks noChangeAspect="1"/>
          </p:cNvPicPr>
          <p:nvPr/>
        </p:nvPicPr>
        <p:blipFill>
          <a:blip r:embed="rId4">
            <a:extLst>
              <a:ext uri="{96DAC541-7B7A-43D3-8B79-37D633B846F1}">
                <asvg:svgBlip xmlns:asvg="http://schemas.microsoft.com/office/drawing/2016/SVG/main" r:embed="rId5"/>
              </a:ext>
            </a:extLst>
          </a:blip>
          <a:srcRect b="62196"/>
          <a:stretch>
            <a:fillRect/>
          </a:stretch>
        </p:blipFill>
        <p:spPr>
          <a:xfrm>
            <a:off x="627902" y="1967367"/>
            <a:ext cx="3290550" cy="1188875"/>
          </a:xfrm>
          <a:prstGeom prst="rect">
            <a:avLst/>
          </a:prstGeom>
        </p:spPr>
      </p:pic>
      <p:pic>
        <p:nvPicPr>
          <p:cNvPr id="12" name="Graphic 11">
            <a:extLst>
              <a:ext uri="{FF2B5EF4-FFF2-40B4-BE49-F238E27FC236}">
                <a16:creationId xmlns:a16="http://schemas.microsoft.com/office/drawing/2014/main" id="{01AC25E8-4B53-F785-EAAD-1FD1D167C510}"/>
              </a:ext>
            </a:extLst>
          </p:cNvPr>
          <p:cNvPicPr>
            <a:picLocks noChangeAspect="1"/>
          </p:cNvPicPr>
          <p:nvPr/>
        </p:nvPicPr>
        <p:blipFill>
          <a:blip r:embed="rId4">
            <a:extLst>
              <a:ext uri="{96DAC541-7B7A-43D3-8B79-37D633B846F1}">
                <asvg:svgBlip xmlns:asvg="http://schemas.microsoft.com/office/drawing/2016/SVG/main" r:embed="rId5"/>
              </a:ext>
            </a:extLst>
          </a:blip>
          <a:srcRect t="65109"/>
          <a:stretch>
            <a:fillRect/>
          </a:stretch>
        </p:blipFill>
        <p:spPr>
          <a:xfrm>
            <a:off x="627902" y="4026378"/>
            <a:ext cx="3290550" cy="1097279"/>
          </a:xfrm>
          <a:prstGeom prst="rect">
            <a:avLst/>
          </a:prstGeom>
        </p:spPr>
      </p:pic>
      <p:sp>
        <p:nvSpPr>
          <p:cNvPr id="69" name="Google Shape;69;p14"/>
          <p:cNvSpPr/>
          <p:nvPr/>
        </p:nvSpPr>
        <p:spPr>
          <a:xfrm>
            <a:off x="1247811" y="3489460"/>
            <a:ext cx="2031165" cy="2037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3" grpId="0" animBg="1"/>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Introducing: Situated-</a:t>
            </a:r>
            <a:r>
              <a:rPr lang="en" b="1" dirty="0" err="1">
                <a:latin typeface="Source Sans Pro" panose="020B0503030403020204" pitchFamily="34" charset="0"/>
                <a:ea typeface="Source Sans Pro" panose="020B0503030403020204" pitchFamily="34" charset="0"/>
              </a:rPr>
              <a:t>PRInciples</a:t>
            </a:r>
            <a:r>
              <a:rPr lang="en" b="1" dirty="0">
                <a:latin typeface="Source Sans Pro" panose="020B0503030403020204" pitchFamily="34" charset="0"/>
                <a:ea typeface="Source Sans Pro" panose="020B0503030403020204" pitchFamily="34" charset="0"/>
              </a:rPr>
              <a:t> (SPRI)</a:t>
            </a:r>
            <a:endParaRPr b="1" dirty="0">
              <a:latin typeface="Source Sans Pro" panose="020B0503030403020204" pitchFamily="34" charset="0"/>
              <a:ea typeface="Source Sans Pro" panose="020B0503030403020204" pitchFamily="34" charset="0"/>
            </a:endParaRPr>
          </a:p>
        </p:txBody>
      </p:sp>
      <p:sp>
        <p:nvSpPr>
          <p:cNvPr id="117" name="Google Shape;1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118" name="Google Shape;118;p16"/>
          <p:cNvSpPr/>
          <p:nvPr/>
        </p:nvSpPr>
        <p:spPr>
          <a:xfrm>
            <a:off x="71225" y="2681000"/>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dirty="0">
                <a:solidFill>
                  <a:srgbClr val="1F1F1F"/>
                </a:solidFill>
                <a:latin typeface="Source Sans Pro"/>
                <a:ea typeface="Source Sans Pro"/>
                <a:cs typeface="Source Sans Pro"/>
                <a:sym typeface="Source Sans Pro"/>
              </a:rPr>
              <a:t>My doctor told me that I'm at high risk for heart disease. What should I do?</a:t>
            </a:r>
            <a:endParaRPr sz="1000" dirty="0">
              <a:latin typeface="Source Sans Pro"/>
              <a:ea typeface="Source Sans Pro"/>
              <a:cs typeface="Source Sans Pro"/>
              <a:sym typeface="Source Sans Pro"/>
            </a:endParaRPr>
          </a:p>
        </p:txBody>
      </p:sp>
      <p:sp>
        <p:nvSpPr>
          <p:cNvPr id="119" name="Google Shape;119;p16"/>
          <p:cNvSpPr/>
          <p:nvPr/>
        </p:nvSpPr>
        <p:spPr>
          <a:xfrm>
            <a:off x="1250878" y="2047370"/>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nvSpPr>
        <p:spPr>
          <a:xfrm>
            <a:off x="1415636" y="2853707"/>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nvSpPr>
        <p:spPr>
          <a:xfrm>
            <a:off x="2611176" y="2224400"/>
            <a:ext cx="1086600" cy="378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initial principles</a:t>
            </a:r>
            <a:endParaRPr sz="900" b="1" dirty="0">
              <a:solidFill>
                <a:srgbClr val="FFFFFF"/>
              </a:solidFill>
              <a:latin typeface="Source Sans Pro"/>
              <a:ea typeface="Source Sans Pro"/>
              <a:cs typeface="Source Sans Pro"/>
              <a:sym typeface="Source Sans Pro"/>
            </a:endParaRPr>
          </a:p>
        </p:txBody>
      </p:sp>
      <p:grpSp>
        <p:nvGrpSpPr>
          <p:cNvPr id="122" name="Google Shape;122;p16"/>
          <p:cNvGrpSpPr/>
          <p:nvPr/>
        </p:nvGrpSpPr>
        <p:grpSpPr>
          <a:xfrm>
            <a:off x="71433" y="1746575"/>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nvPicPr>
        <p:blipFill>
          <a:blip r:embed="rId4">
            <a:alphaModFix/>
          </a:blip>
          <a:stretch>
            <a:fillRect/>
          </a:stretch>
        </p:blipFill>
        <p:spPr>
          <a:xfrm>
            <a:off x="1621360" y="2308039"/>
            <a:ext cx="274305" cy="275295"/>
          </a:xfrm>
          <a:prstGeom prst="rect">
            <a:avLst/>
          </a:prstGeom>
          <a:noFill/>
          <a:ln>
            <a:noFill/>
          </a:ln>
        </p:spPr>
      </p:pic>
      <p:sp>
        <p:nvSpPr>
          <p:cNvPr id="126" name="Google Shape;126;p16"/>
          <p:cNvSpPr/>
          <p:nvPr/>
        </p:nvSpPr>
        <p:spPr>
          <a:xfrm>
            <a:off x="1217225" y="1636650"/>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nvCxnSpPr>
        <p:spPr>
          <a:xfrm>
            <a:off x="1757013" y="1977739"/>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nvSpPr>
        <p:spPr>
          <a:xfrm>
            <a:off x="2512600" y="1048500"/>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dirty="0">
                <a:latin typeface="Source Sans Pro"/>
                <a:ea typeface="Source Sans Pro"/>
                <a:cs typeface="Source Sans Pro"/>
                <a:sym typeface="Source Sans Pro"/>
              </a:rPr>
              <a:t>Stage 1: </a:t>
            </a:r>
            <a:r>
              <a:rPr lang="en" sz="1500" b="1" dirty="0">
                <a:latin typeface="Source Sans Pro"/>
                <a:ea typeface="Source Sans Pro"/>
                <a:cs typeface="Source Sans Pro"/>
                <a:sym typeface="Source Sans Pro"/>
              </a:rPr>
              <a:t>Generate a set of </a:t>
            </a:r>
            <a:r>
              <a:rPr lang="en" sz="1500" b="1" dirty="0">
                <a:solidFill>
                  <a:srgbClr val="FF9900"/>
                </a:solidFill>
                <a:latin typeface="Source Sans Pro"/>
                <a:ea typeface="Source Sans Pro"/>
                <a:cs typeface="Source Sans Pro"/>
                <a:sym typeface="Source Sans Pro"/>
              </a:rPr>
              <a:t>principles</a:t>
            </a:r>
            <a:r>
              <a:rPr lang="en" sz="1500" b="1" dirty="0">
                <a:latin typeface="Source Sans Pro"/>
                <a:ea typeface="Source Sans Pro"/>
                <a:cs typeface="Source Sans Pro"/>
                <a:sym typeface="Source Sans Pro"/>
              </a:rPr>
              <a:t> to guide the response to the user’s input</a:t>
            </a:r>
            <a:endParaRPr sz="1500" b="1" dirty="0">
              <a:latin typeface="Source Sans Pro"/>
              <a:ea typeface="Source Sans Pro"/>
              <a:cs typeface="Source Sans Pro"/>
              <a:sym typeface="Source Sans Pro"/>
            </a:endParaRPr>
          </a:p>
        </p:txBody>
      </p:sp>
      <p:sp>
        <p:nvSpPr>
          <p:cNvPr id="129" name="Google Shape;129;p16"/>
          <p:cNvSpPr/>
          <p:nvPr/>
        </p:nvSpPr>
        <p:spPr>
          <a:xfrm>
            <a:off x="1138014" y="2342493"/>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nvCxnSpPr>
        <p:spPr>
          <a:xfrm>
            <a:off x="2918657" y="2632102"/>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nvSpPr>
        <p:spPr>
          <a:xfrm>
            <a:off x="2152326" y="3074202"/>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nvGrpSpPr>
        <p:grpSpPr>
          <a:xfrm>
            <a:off x="1928712" y="1991800"/>
            <a:ext cx="820575" cy="624811"/>
            <a:chOff x="2962389" y="1474718"/>
            <a:chExt cx="1094100" cy="830204"/>
          </a:xfrm>
        </p:grpSpPr>
        <p:pic>
          <p:nvPicPr>
            <p:cNvPr id="133" name="Google Shape;133;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nvCxnSpPr>
        <p:spPr>
          <a:xfrm>
            <a:off x="3370026" y="3315252"/>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nvSpPr>
        <p:spPr>
          <a:xfrm>
            <a:off x="3424689" y="3049462"/>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nvCxnSpPr>
        <p:spPr>
          <a:xfrm>
            <a:off x="2761176" y="3556302"/>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nvSpPr>
        <p:spPr>
          <a:xfrm>
            <a:off x="2310673" y="3661907"/>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nvSpPr>
        <p:spPr>
          <a:xfrm>
            <a:off x="2119700" y="4013900"/>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principles based on feedback</a:t>
            </a:r>
            <a:endParaRPr sz="1000" b="1" dirty="0">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nvCxnSpPr>
        <p:spPr>
          <a:xfrm rot="10800000">
            <a:off x="1696400" y="3315050"/>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nvGrpSpPr>
        <p:grpSpPr>
          <a:xfrm>
            <a:off x="3261752" y="3809975"/>
            <a:ext cx="896175" cy="626031"/>
            <a:chOff x="2709143" y="1436522"/>
            <a:chExt cx="1194900" cy="831824"/>
          </a:xfrm>
        </p:grpSpPr>
        <p:pic>
          <p:nvPicPr>
            <p:cNvPr id="143" name="Google Shape;143;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709143" y="1436522"/>
              <a:ext cx="11949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45" name="Google Shape;145;p16"/>
          <p:cNvGrpSpPr/>
          <p:nvPr/>
        </p:nvGrpSpPr>
        <p:grpSpPr>
          <a:xfrm>
            <a:off x="1443964" y="2821737"/>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47" name="Google Shape;147;p16"/>
          <p:cNvSpPr/>
          <p:nvPr/>
        </p:nvSpPr>
        <p:spPr>
          <a:xfrm>
            <a:off x="4024750" y="2617750"/>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nvCxnSpPr>
        <p:spPr>
          <a:xfrm rot="10800000" flipH="1">
            <a:off x="1895665" y="2444486"/>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nvGrpSpPr>
        <p:grpSpPr>
          <a:xfrm>
            <a:off x="3863736" y="2139028"/>
            <a:ext cx="1086689" cy="381117"/>
            <a:chOff x="6904475" y="1759881"/>
            <a:chExt cx="1448918" cy="506400"/>
          </a:xfrm>
        </p:grpSpPr>
        <p:pic>
          <p:nvPicPr>
            <p:cNvPr id="150" name="Google Shape;150;p16"/>
            <p:cNvPicPr preferRelativeResize="0"/>
            <p:nvPr/>
          </p:nvPicPr>
          <p:blipFill>
            <a:blip r:embed="rId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nvSpPr>
        <p:spPr>
          <a:xfrm>
            <a:off x="5299973" y="2047370"/>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nvSpPr>
        <p:spPr>
          <a:xfrm>
            <a:off x="5415743" y="2853707"/>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nvSpPr>
        <p:spPr>
          <a:xfrm>
            <a:off x="6065535" y="2129511"/>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nvSpPr>
        <p:spPr>
          <a:xfrm>
            <a:off x="5834725" y="1048500"/>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nvSpPr>
        <p:spPr>
          <a:xfrm>
            <a:off x="4991772" y="2310542"/>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nvCxnSpPr>
        <p:spPr>
          <a:xfrm>
            <a:off x="6757035" y="2743911"/>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nvSpPr>
        <p:spPr>
          <a:xfrm>
            <a:off x="6152433" y="3074202"/>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nvGrpSpPr>
        <p:grpSpPr>
          <a:xfrm>
            <a:off x="5415761" y="2067800"/>
            <a:ext cx="729225" cy="611279"/>
            <a:chOff x="3056049" y="1492699"/>
            <a:chExt cx="972300" cy="812223"/>
          </a:xfrm>
        </p:grpSpPr>
        <p:pic>
          <p:nvPicPr>
            <p:cNvPr id="160" name="Google Shape;160;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2" name="Google Shape;162;p16"/>
          <p:cNvCxnSpPr>
            <a:stCxn id="158" idx="3"/>
          </p:cNvCxnSpPr>
          <p:nvPr/>
        </p:nvCxnSpPr>
        <p:spPr>
          <a:xfrm>
            <a:off x="7370133" y="3315252"/>
            <a:ext cx="630900" cy="39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nvSpPr>
        <p:spPr>
          <a:xfrm>
            <a:off x="7449824" y="3049462"/>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64" name="Google Shape;164;p16"/>
          <p:cNvCxnSpPr>
            <a:stCxn id="158" idx="2"/>
            <a:endCxn id="165" idx="0"/>
          </p:cNvCxnSpPr>
          <p:nvPr/>
        </p:nvCxnSpPr>
        <p:spPr>
          <a:xfrm>
            <a:off x="6761283" y="3556302"/>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nvSpPr>
        <p:spPr>
          <a:xfrm>
            <a:off x="6310780" y="3661907"/>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nvSpPr>
        <p:spPr>
          <a:xfrm>
            <a:off x="6119800" y="4013900"/>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nvCxnSpPr>
        <p:spPr>
          <a:xfrm rot="10800000">
            <a:off x="5696500" y="3315050"/>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nvGrpSpPr>
        <p:grpSpPr>
          <a:xfrm>
            <a:off x="7246650" y="3786825"/>
            <a:ext cx="785250" cy="649181"/>
            <a:chOff x="2688865" y="1405762"/>
            <a:chExt cx="1047000" cy="862584"/>
          </a:xfrm>
        </p:grpSpPr>
        <p:pic>
          <p:nvPicPr>
            <p:cNvPr id="170" name="Google Shape;170;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nvGrpSpPr>
        <p:grpSpPr>
          <a:xfrm>
            <a:off x="5439499" y="2817900"/>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74" name="Google Shape;174;p16"/>
          <p:cNvSpPr/>
          <p:nvPr/>
        </p:nvSpPr>
        <p:spPr>
          <a:xfrm>
            <a:off x="8058875" y="2444475"/>
            <a:ext cx="962400" cy="21513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0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600">
              <a:latin typeface="Source Sans Pro"/>
              <a:ea typeface="Source Sans Pro"/>
              <a:cs typeface="Source Sans Pro"/>
              <a:sym typeface="Source Sans Pro"/>
            </a:endParaRPr>
          </a:p>
        </p:txBody>
      </p:sp>
      <p:sp>
        <p:nvSpPr>
          <p:cNvPr id="175" name="Google Shape;175;p16"/>
          <p:cNvSpPr txBox="1"/>
          <p:nvPr/>
        </p:nvSpPr>
        <p:spPr>
          <a:xfrm>
            <a:off x="7971473" y="2121725"/>
            <a:ext cx="1119300" cy="2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 Response</a:t>
            </a:r>
            <a:endParaRPr sz="1000" b="1">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C2F7108-D58D-1219-956A-E31CD90E76C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547864D-5CE4-DFED-5A35-360E071B91E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a:t>
            </a:r>
          </a:p>
        </p:txBody>
      </p:sp>
      <p:sp>
        <p:nvSpPr>
          <p:cNvPr id="64" name="Google Shape;64;p14">
            <a:extLst>
              <a:ext uri="{FF2B5EF4-FFF2-40B4-BE49-F238E27FC236}">
                <a16:creationId xmlns:a16="http://schemas.microsoft.com/office/drawing/2014/main" id="{94131358-2784-2FB3-D5F7-2FE2A8F1074D}"/>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6" name="Graphic 5">
            <a:extLst>
              <a:ext uri="{FF2B5EF4-FFF2-40B4-BE49-F238E27FC236}">
                <a16:creationId xmlns:a16="http://schemas.microsoft.com/office/drawing/2014/main" id="{D3BBFDD1-B21F-BE23-5103-BB346943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5463" y="937311"/>
            <a:ext cx="5381684" cy="1758835"/>
          </a:xfrm>
          <a:prstGeom prst="rect">
            <a:avLst/>
          </a:prstGeom>
        </p:spPr>
      </p:pic>
      <p:pic>
        <p:nvPicPr>
          <p:cNvPr id="7" name="Graphic 6">
            <a:extLst>
              <a:ext uri="{FF2B5EF4-FFF2-40B4-BE49-F238E27FC236}">
                <a16:creationId xmlns:a16="http://schemas.microsoft.com/office/drawing/2014/main" id="{73E08E2D-626E-3DA7-5A0B-9BB353CCCA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226" y="2772028"/>
            <a:ext cx="7229548" cy="2030772"/>
          </a:xfrm>
          <a:prstGeom prst="rect">
            <a:avLst/>
          </a:prstGeom>
        </p:spPr>
      </p:pic>
      <p:sp>
        <p:nvSpPr>
          <p:cNvPr id="8" name="Google Shape;75;p14">
            <a:extLst>
              <a:ext uri="{FF2B5EF4-FFF2-40B4-BE49-F238E27FC236}">
                <a16:creationId xmlns:a16="http://schemas.microsoft.com/office/drawing/2014/main" id="{11A21D83-32B1-4B7F-E513-8F400D3B13BE}"/>
              </a:ext>
            </a:extLst>
          </p:cNvPr>
          <p:cNvSpPr/>
          <p:nvPr/>
        </p:nvSpPr>
        <p:spPr>
          <a:xfrm flipV="1">
            <a:off x="1727200" y="4383782"/>
            <a:ext cx="6377354" cy="203855"/>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4264"/>
          </a:p>
        </p:txBody>
      </p:sp>
      <p:sp>
        <p:nvSpPr>
          <p:cNvPr id="9" name="Text Placeholder 2">
            <a:extLst>
              <a:ext uri="{FF2B5EF4-FFF2-40B4-BE49-F238E27FC236}">
                <a16:creationId xmlns:a16="http://schemas.microsoft.com/office/drawing/2014/main" id="{C0DBD894-DBDD-C417-A581-DD37F2A09AC7}"/>
              </a:ext>
            </a:extLst>
          </p:cNvPr>
          <p:cNvSpPr>
            <a:spLocks noGrp="1"/>
          </p:cNvSpPr>
          <p:nvPr>
            <p:ph type="body" idx="1"/>
          </p:nvPr>
        </p:nvSpPr>
        <p:spPr>
          <a:xfrm>
            <a:off x="311700" y="1121624"/>
            <a:ext cx="3370446" cy="1682104"/>
          </a:xfrm>
        </p:spPr>
        <p:txBody>
          <a:bodyPr>
            <a:normAutofit/>
          </a:bodyPr>
          <a:lstStyle/>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Producing</a:t>
            </a:r>
          </a:p>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Cognitive Reappraisals</a:t>
            </a:r>
          </a:p>
          <a:p>
            <a:pPr marL="114300" indent="0">
              <a:buNone/>
            </a:pPr>
            <a:r>
              <a:rPr lang="en-US" sz="1400" b="1" dirty="0">
                <a:solidFill>
                  <a:srgbClr val="C00000"/>
                </a:solidFill>
                <a:latin typeface="Source Sans Pro" panose="020B0503030403020204" pitchFamily="34" charset="0"/>
                <a:ea typeface="Source Sans Pro" panose="020B0503030403020204" pitchFamily="34" charset="0"/>
              </a:rPr>
              <a:t>(Zhan et al., COLM 2024)</a:t>
            </a:r>
            <a:endParaRPr lang="en-US" sz="2000" b="1" dirty="0">
              <a:solidFill>
                <a:srgbClr val="C00000"/>
              </a:solidFill>
              <a:latin typeface="Source Sans Pro" panose="020B0503030403020204" pitchFamily="34" charset="0"/>
              <a:ea typeface="Source Sans Pro" panose="020B0503030403020204" pitchFamily="34" charset="0"/>
            </a:endParaRPr>
          </a:p>
        </p:txBody>
      </p:sp>
      <p:sp>
        <p:nvSpPr>
          <p:cNvPr id="13" name="TextBox 12">
            <a:extLst>
              <a:ext uri="{FF2B5EF4-FFF2-40B4-BE49-F238E27FC236}">
                <a16:creationId xmlns:a16="http://schemas.microsoft.com/office/drawing/2014/main" id="{450C8A7C-1B3E-E01B-B874-3A07A3BB698A}"/>
              </a:ext>
            </a:extLst>
          </p:cNvPr>
          <p:cNvSpPr txBox="1"/>
          <p:nvPr/>
        </p:nvSpPr>
        <p:spPr>
          <a:xfrm>
            <a:off x="957226" y="2766135"/>
            <a:ext cx="7490767" cy="715089"/>
          </a:xfrm>
          <a:prstGeom prst="roundRect">
            <a:avLst>
              <a:gd name="adj" fmla="val 10110"/>
            </a:avLst>
          </a:prstGeom>
          <a:solidFill>
            <a:schemeClr val="accent4">
              <a:lumMod val="40000"/>
              <a:lumOff val="60000"/>
            </a:schemeClr>
          </a:solidFill>
        </p:spPr>
        <p:txBody>
          <a:bodyPr wrap="square">
            <a:spAutoFit/>
          </a:bodyPr>
          <a:lstStyle/>
          <a:p>
            <a:pPr algn="ctr"/>
            <a:r>
              <a:rPr lang="en" sz="1800" b="1" dirty="0">
                <a:solidFill>
                  <a:srgbClr val="980000"/>
                </a:solidFill>
                <a:latin typeface="Source Sans Pro" panose="020B0503030403020204" pitchFamily="34" charset="0"/>
                <a:ea typeface="Source Sans Pro" panose="020B0503030403020204" pitchFamily="34" charset="0"/>
              </a:rPr>
              <a:t>SPRI consistently outperforms methods that lack access to oracle principles</a:t>
            </a:r>
            <a:r>
              <a:rPr lang="en" sz="1800" dirty="0">
                <a:latin typeface="Source Sans Pro" panose="020B0503030403020204" pitchFamily="34" charset="0"/>
                <a:ea typeface="Source Sans Pro" panose="020B0503030403020204" pitchFamily="34" charset="0"/>
              </a:rPr>
              <a:t> both in terms of reappraisal alignment and perceived empathy</a:t>
            </a:r>
            <a:endParaRPr lang="en-US" sz="1800" dirty="0">
              <a:latin typeface="Source Sans Pro" panose="020B0503030403020204" pitchFamily="34" charset="0"/>
              <a:ea typeface="Source Sans Pro" panose="020B0503030403020204" pitchFamily="34" charset="0"/>
            </a:endParaRPr>
          </a:p>
        </p:txBody>
      </p:sp>
      <p:pic>
        <p:nvPicPr>
          <p:cNvPr id="14" name="Google Shape;72;p13">
            <a:extLst>
              <a:ext uri="{FF2B5EF4-FFF2-40B4-BE49-F238E27FC236}">
                <a16:creationId xmlns:a16="http://schemas.microsoft.com/office/drawing/2014/main" id="{45783EA5-C79A-CFBD-5BC8-321DEE572DAE}"/>
              </a:ext>
            </a:extLst>
          </p:cNvPr>
          <p:cNvPicPr preferRelativeResize="0">
            <a:picLocks noChangeAspect="1"/>
          </p:cNvPicPr>
          <p:nvPr/>
        </p:nvPicPr>
        <p:blipFill>
          <a:blip r:embed="rId7">
            <a:alphaModFix/>
          </a:blip>
          <a:stretch>
            <a:fillRect/>
          </a:stretch>
        </p:blipFill>
        <p:spPr>
          <a:xfrm>
            <a:off x="824773" y="2770187"/>
            <a:ext cx="515670" cy="515670"/>
          </a:xfrm>
          <a:prstGeom prst="rect">
            <a:avLst/>
          </a:prstGeom>
          <a:noFill/>
          <a:ln>
            <a:noFill/>
          </a:ln>
        </p:spPr>
      </p:pic>
      <p:sp>
        <p:nvSpPr>
          <p:cNvPr id="16" name="TextBox 15">
            <a:extLst>
              <a:ext uri="{FF2B5EF4-FFF2-40B4-BE49-F238E27FC236}">
                <a16:creationId xmlns:a16="http://schemas.microsoft.com/office/drawing/2014/main" id="{7F5D9A54-DA19-29BB-6A66-E24221054834}"/>
              </a:ext>
            </a:extLst>
          </p:cNvPr>
          <p:cNvSpPr txBox="1"/>
          <p:nvPr/>
        </p:nvSpPr>
        <p:spPr>
          <a:xfrm>
            <a:off x="-36946" y="4868420"/>
            <a:ext cx="9217891" cy="257315"/>
          </a:xfrm>
          <a:prstGeom prst="rect">
            <a:avLst/>
          </a:prstGeom>
          <a:noFill/>
        </p:spPr>
        <p:txBody>
          <a:bodyPr wrap="square">
            <a:spAutoFit/>
          </a:bodyPr>
          <a:lstStyle/>
          <a:p>
            <a:pPr marL="137160" indent="-457200">
              <a:lnSpc>
                <a:spcPct val="114000"/>
              </a:lnSpc>
              <a:spcBef>
                <a:spcPts val="600"/>
              </a:spcBef>
            </a:pPr>
            <a:r>
              <a:rPr lang="en-US" sz="1000" dirty="0">
                <a:solidFill>
                  <a:schemeClr val="dk2"/>
                </a:solidFill>
                <a:latin typeface="Source Sans Pro"/>
                <a:ea typeface="Source Sans Pro"/>
              </a:rPr>
              <a:t>Zhan, H., et al. (2024). Large Language Models Are Capable of Offering Cognitive Reappraisal, if Guided. In </a:t>
            </a:r>
            <a:r>
              <a:rPr lang="en-US" sz="1000" i="1" dirty="0">
                <a:solidFill>
                  <a:schemeClr val="dk2"/>
                </a:solidFill>
                <a:latin typeface="Source Sans Pro"/>
                <a:ea typeface="Source Sans Pro"/>
              </a:rPr>
              <a:t>Proceedings of the 1st Conference on Language Modeling (COLM).</a:t>
            </a:r>
          </a:p>
        </p:txBody>
      </p:sp>
    </p:spTree>
    <p:extLst>
      <p:ext uri="{BB962C8B-B14F-4D97-AF65-F5344CB8AC3E}">
        <p14:creationId xmlns:p14="http://schemas.microsoft.com/office/powerpoint/2010/main" val="19481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D1A5EF0-D573-6BA8-FFC1-392D4F095EE4}"/>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70DF91B0-163F-44A5-894E-884572EE10D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a:t>
            </a:r>
          </a:p>
        </p:txBody>
      </p:sp>
      <p:sp>
        <p:nvSpPr>
          <p:cNvPr id="64" name="Google Shape;64;p14">
            <a:extLst>
              <a:ext uri="{FF2B5EF4-FFF2-40B4-BE49-F238E27FC236}">
                <a16:creationId xmlns:a16="http://schemas.microsoft.com/office/drawing/2014/main" id="{A229C630-79D6-09DA-1B58-7E00613471C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 name="Text Placeholder 2">
            <a:extLst>
              <a:ext uri="{FF2B5EF4-FFF2-40B4-BE49-F238E27FC236}">
                <a16:creationId xmlns:a16="http://schemas.microsoft.com/office/drawing/2014/main" id="{F6FBC8CC-D49C-91B4-CF55-9703477327A8}"/>
              </a:ext>
            </a:extLst>
          </p:cNvPr>
          <p:cNvSpPr>
            <a:spLocks noGrp="1"/>
          </p:cNvSpPr>
          <p:nvPr>
            <p:ph type="body" idx="1"/>
          </p:nvPr>
        </p:nvSpPr>
        <p:spPr>
          <a:xfrm>
            <a:off x="209000" y="1152474"/>
            <a:ext cx="3347000" cy="2161249"/>
          </a:xfrm>
        </p:spPr>
        <p:txBody>
          <a:bodyPr>
            <a:normAutofit/>
          </a:bodyPr>
          <a:lstStyle/>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Generating</a:t>
            </a:r>
          </a:p>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Instance-Specific Rubrics for LLM-as-a-Judge</a:t>
            </a:r>
          </a:p>
          <a:p>
            <a:pPr marL="114300" indent="0">
              <a:buNone/>
            </a:pPr>
            <a:r>
              <a:rPr lang="en-US" sz="1400" b="1" dirty="0">
                <a:solidFill>
                  <a:srgbClr val="C00000"/>
                </a:solidFill>
                <a:latin typeface="Source Sans Pro" panose="020B0503030403020204" pitchFamily="34" charset="0"/>
                <a:ea typeface="Source Sans Pro" panose="020B0503030403020204" pitchFamily="34" charset="0"/>
              </a:rPr>
              <a:t>(Kim et al., NAACL 2025)</a:t>
            </a:r>
            <a:endParaRPr lang="en-US" sz="2000" b="1" dirty="0">
              <a:solidFill>
                <a:srgbClr val="C00000"/>
              </a:solidFill>
              <a:latin typeface="Source Sans Pro" panose="020B0503030403020204" pitchFamily="34" charset="0"/>
              <a:ea typeface="Source Sans Pro" panose="020B0503030403020204" pitchFamily="34" charset="0"/>
            </a:endParaRPr>
          </a:p>
        </p:txBody>
      </p:sp>
      <p:grpSp>
        <p:nvGrpSpPr>
          <p:cNvPr id="2" name="Group 1">
            <a:extLst>
              <a:ext uri="{FF2B5EF4-FFF2-40B4-BE49-F238E27FC236}">
                <a16:creationId xmlns:a16="http://schemas.microsoft.com/office/drawing/2014/main" id="{6908A5C2-7899-ABEB-7FF9-2986AAEB48F8}"/>
              </a:ext>
            </a:extLst>
          </p:cNvPr>
          <p:cNvGrpSpPr>
            <a:grpSpLocks noChangeAspect="1"/>
          </p:cNvGrpSpPr>
          <p:nvPr/>
        </p:nvGrpSpPr>
        <p:grpSpPr>
          <a:xfrm>
            <a:off x="62523" y="2765524"/>
            <a:ext cx="4837727" cy="2161249"/>
            <a:chOff x="3328156" y="7582637"/>
            <a:chExt cx="5268674" cy="2314521"/>
          </a:xfrm>
        </p:grpSpPr>
        <p:pic>
          <p:nvPicPr>
            <p:cNvPr id="3" name="Graphic 2">
              <a:extLst>
                <a:ext uri="{FF2B5EF4-FFF2-40B4-BE49-F238E27FC236}">
                  <a16:creationId xmlns:a16="http://schemas.microsoft.com/office/drawing/2014/main" id="{3B5A7C2C-7ACB-3612-1C48-C13042648FCB}"/>
                </a:ext>
              </a:extLst>
            </p:cNvPr>
            <p:cNvPicPr>
              <a:picLocks noChangeAspect="1"/>
            </p:cNvPicPr>
            <p:nvPr/>
          </p:nvPicPr>
          <p:blipFill>
            <a:blip r:embed="rId3">
              <a:extLst>
                <a:ext uri="{96DAC541-7B7A-43D3-8B79-37D633B846F1}">
                  <asvg:svgBlip xmlns:asvg="http://schemas.microsoft.com/office/drawing/2016/SVG/main" r:embed="rId4"/>
                </a:ext>
              </a:extLst>
            </a:blip>
            <a:srcRect l="16217" t="24664" r="15996" b="57916"/>
            <a:stretch>
              <a:fillRect/>
            </a:stretch>
          </p:blipFill>
          <p:spPr>
            <a:xfrm>
              <a:off x="3328156" y="8144913"/>
              <a:ext cx="5268674" cy="1752245"/>
            </a:xfrm>
            <a:prstGeom prst="rect">
              <a:avLst/>
            </a:prstGeom>
          </p:spPr>
        </p:pic>
        <p:pic>
          <p:nvPicPr>
            <p:cNvPr id="4" name="Graphic 3">
              <a:extLst>
                <a:ext uri="{FF2B5EF4-FFF2-40B4-BE49-F238E27FC236}">
                  <a16:creationId xmlns:a16="http://schemas.microsoft.com/office/drawing/2014/main" id="{52E5D908-87CF-3F86-0540-7937FF61E8F6}"/>
                </a:ext>
              </a:extLst>
            </p:cNvPr>
            <p:cNvPicPr>
              <a:picLocks noChangeAspect="1"/>
            </p:cNvPicPr>
            <p:nvPr/>
          </p:nvPicPr>
          <p:blipFill>
            <a:blip r:embed="rId3">
              <a:extLst>
                <a:ext uri="{96DAC541-7B7A-43D3-8B79-37D633B846F1}">
                  <asvg:svgBlip xmlns:asvg="http://schemas.microsoft.com/office/drawing/2016/SVG/main" r:embed="rId4"/>
                </a:ext>
              </a:extLst>
            </a:blip>
            <a:srcRect l="16217" t="8957" r="15996" b="84863"/>
            <a:stretch>
              <a:fillRect/>
            </a:stretch>
          </p:blipFill>
          <p:spPr>
            <a:xfrm>
              <a:off x="3328156" y="7582637"/>
              <a:ext cx="5268674" cy="621606"/>
            </a:xfrm>
            <a:prstGeom prst="rect">
              <a:avLst/>
            </a:prstGeom>
          </p:spPr>
        </p:pic>
      </p:grpSp>
      <p:pic>
        <p:nvPicPr>
          <p:cNvPr id="5" name="Graphic 4">
            <a:extLst>
              <a:ext uri="{FF2B5EF4-FFF2-40B4-BE49-F238E27FC236}">
                <a16:creationId xmlns:a16="http://schemas.microsoft.com/office/drawing/2014/main" id="{ACD7A413-7EC9-A085-EA0D-672D56FF7A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2575" y="1497779"/>
            <a:ext cx="3892425" cy="2788601"/>
          </a:xfrm>
          <a:prstGeom prst="rect">
            <a:avLst/>
          </a:prstGeom>
        </p:spPr>
      </p:pic>
      <p:sp>
        <p:nvSpPr>
          <p:cNvPr id="8" name="Google Shape;75;p14">
            <a:extLst>
              <a:ext uri="{FF2B5EF4-FFF2-40B4-BE49-F238E27FC236}">
                <a16:creationId xmlns:a16="http://schemas.microsoft.com/office/drawing/2014/main" id="{91AA4353-89F7-A290-551A-39A83C6F1D1A}"/>
              </a:ext>
            </a:extLst>
          </p:cNvPr>
          <p:cNvSpPr/>
          <p:nvPr/>
        </p:nvSpPr>
        <p:spPr>
          <a:xfrm flipV="1">
            <a:off x="5556738" y="3847592"/>
            <a:ext cx="3275562" cy="203855"/>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4264"/>
          </a:p>
        </p:txBody>
      </p:sp>
      <p:sp>
        <p:nvSpPr>
          <p:cNvPr id="10" name="Google Shape;212;p20">
            <a:extLst>
              <a:ext uri="{FF2B5EF4-FFF2-40B4-BE49-F238E27FC236}">
                <a16:creationId xmlns:a16="http://schemas.microsoft.com/office/drawing/2014/main" id="{C15C3A38-19AD-E11F-FE2E-3A56908734B7}"/>
              </a:ext>
            </a:extLst>
          </p:cNvPr>
          <p:cNvSpPr txBox="1">
            <a:spLocks/>
          </p:cNvSpPr>
          <p:nvPr/>
        </p:nvSpPr>
        <p:spPr>
          <a:xfrm>
            <a:off x="5042574" y="1394562"/>
            <a:ext cx="3892425" cy="1370962"/>
          </a:xfrm>
          <a:prstGeom prst="roundRect">
            <a:avLst>
              <a:gd name="adj" fmla="val 7622"/>
            </a:avLst>
          </a:prstGeom>
          <a:solidFill>
            <a:schemeClr val="accent4">
              <a:lumMod val="40000"/>
              <a:lumOff val="60000"/>
            </a:schemeClr>
          </a:solidFill>
          <a:ln>
            <a:noFill/>
          </a:ln>
        </p:spPr>
        <p:txBody>
          <a:bodyPr spcFirstLastPara="1" wrap="square" lIns="91425" tIns="91440" rIns="91425" bIns="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Font typeface="Arial"/>
              <a:buNone/>
            </a:pPr>
            <a:r>
              <a:rPr lang="en-US" dirty="0">
                <a:solidFill>
                  <a:schemeClr val="tx1"/>
                </a:solidFill>
                <a:latin typeface="Source Sans Pro" panose="020B0503030403020204" pitchFamily="34" charset="0"/>
                <a:ea typeface="Source Sans Pro" panose="020B0503030403020204" pitchFamily="34" charset="0"/>
              </a:rPr>
              <a:t>Notably, </a:t>
            </a:r>
            <a:r>
              <a:rPr lang="en-US" b="1" dirty="0">
                <a:solidFill>
                  <a:srgbClr val="980000"/>
                </a:solidFill>
                <a:latin typeface="Source Sans Pro" panose="020B0503030403020204" pitchFamily="34" charset="0"/>
                <a:ea typeface="Source Sans Pro" panose="020B0503030403020204" pitchFamily="34" charset="0"/>
              </a:rPr>
              <a:t>SPRI outperforms the best-performing MT-Bench instance-agnostic baseline by an average of 12.1%</a:t>
            </a:r>
          </a:p>
        </p:txBody>
      </p:sp>
      <p:pic>
        <p:nvPicPr>
          <p:cNvPr id="11" name="Google Shape;72;p13">
            <a:extLst>
              <a:ext uri="{FF2B5EF4-FFF2-40B4-BE49-F238E27FC236}">
                <a16:creationId xmlns:a16="http://schemas.microsoft.com/office/drawing/2014/main" id="{7A357473-8C69-E58B-939B-AEC93263B4C6}"/>
              </a:ext>
            </a:extLst>
          </p:cNvPr>
          <p:cNvPicPr preferRelativeResize="0">
            <a:picLocks noChangeAspect="1"/>
          </p:cNvPicPr>
          <p:nvPr/>
        </p:nvPicPr>
        <p:blipFill>
          <a:blip r:embed="rId7">
            <a:alphaModFix/>
          </a:blip>
          <a:stretch>
            <a:fillRect/>
          </a:stretch>
        </p:blipFill>
        <p:spPr>
          <a:xfrm>
            <a:off x="4713577" y="1239944"/>
            <a:ext cx="515670" cy="515670"/>
          </a:xfrm>
          <a:prstGeom prst="rect">
            <a:avLst/>
          </a:prstGeom>
          <a:noFill/>
          <a:ln>
            <a:noFill/>
          </a:ln>
        </p:spPr>
      </p:pic>
      <p:sp>
        <p:nvSpPr>
          <p:cNvPr id="12" name="TextBox 11">
            <a:extLst>
              <a:ext uri="{FF2B5EF4-FFF2-40B4-BE49-F238E27FC236}">
                <a16:creationId xmlns:a16="http://schemas.microsoft.com/office/drawing/2014/main" id="{BA1BAEFA-BF7F-5E5B-3CCC-A9D1FFDA51E5}"/>
              </a:ext>
            </a:extLst>
          </p:cNvPr>
          <p:cNvSpPr txBox="1"/>
          <p:nvPr/>
        </p:nvSpPr>
        <p:spPr>
          <a:xfrm>
            <a:off x="-36946" y="4868420"/>
            <a:ext cx="9217891" cy="257315"/>
          </a:xfrm>
          <a:prstGeom prst="rect">
            <a:avLst/>
          </a:prstGeom>
          <a:noFill/>
        </p:spPr>
        <p:txBody>
          <a:bodyPr wrap="square">
            <a:spAutoFit/>
          </a:bodyPr>
          <a:lstStyle/>
          <a:p>
            <a:pPr marL="137160" indent="-457200">
              <a:lnSpc>
                <a:spcPct val="114000"/>
              </a:lnSpc>
              <a:spcBef>
                <a:spcPts val="600"/>
              </a:spcBef>
            </a:pPr>
            <a:r>
              <a:rPr lang="en-US" sz="1000" dirty="0">
                <a:solidFill>
                  <a:schemeClr val="dk2"/>
                </a:solidFill>
                <a:latin typeface="Source Sans Pro"/>
                <a:ea typeface="Source Sans Pro"/>
              </a:rPr>
              <a:t>Kim, S., et al. (2025) The Biggen Bench: A Principled Benchmark For Fine-grained Evaluation of Language Models With Language Models. In</a:t>
            </a:r>
            <a:r>
              <a:rPr lang="en-US" sz="1000" i="1" dirty="0">
                <a:solidFill>
                  <a:schemeClr val="dk2"/>
                </a:solidFill>
                <a:latin typeface="Source Sans Pro"/>
                <a:ea typeface="Source Sans Pro"/>
              </a:rPr>
              <a:t> Proceedings of NAACL 2025</a:t>
            </a:r>
            <a:r>
              <a:rPr lang="en-US" sz="1000" dirty="0">
                <a:solidFill>
                  <a:schemeClr val="dk2"/>
                </a:solidFill>
                <a:latin typeface="Source Sans Pro"/>
                <a:ea typeface="Source Sans Pro"/>
              </a:rPr>
              <a:t>.</a:t>
            </a:r>
          </a:p>
        </p:txBody>
      </p:sp>
    </p:spTree>
    <p:extLst>
      <p:ext uri="{BB962C8B-B14F-4D97-AF65-F5344CB8AC3E}">
        <p14:creationId xmlns:p14="http://schemas.microsoft.com/office/powerpoint/2010/main" val="7055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0B2F266-E302-FCB7-4B8A-CBC04323B95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1D4BC6EB-ED84-2E9B-0D81-7D3B1F9C9F1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3</a:t>
            </a:r>
          </a:p>
        </p:txBody>
      </p:sp>
      <p:sp>
        <p:nvSpPr>
          <p:cNvPr id="64" name="Google Shape;64;p14">
            <a:extLst>
              <a:ext uri="{FF2B5EF4-FFF2-40B4-BE49-F238E27FC236}">
                <a16:creationId xmlns:a16="http://schemas.microsoft.com/office/drawing/2014/main" id="{6779F4C1-D9B9-31B3-18E9-09876925F28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6" name="Picture 5" descr="A screenshot of a graph&#10;&#10;AI-generated content may be incorrect.">
            <a:extLst>
              <a:ext uri="{FF2B5EF4-FFF2-40B4-BE49-F238E27FC236}">
                <a16:creationId xmlns:a16="http://schemas.microsoft.com/office/drawing/2014/main" id="{298CBFFC-71B4-321D-D2A2-FAAB381C5F19}"/>
              </a:ext>
            </a:extLst>
          </p:cNvPr>
          <p:cNvPicPr>
            <a:picLocks noChangeAspect="1"/>
          </p:cNvPicPr>
          <p:nvPr/>
        </p:nvPicPr>
        <p:blipFill>
          <a:blip r:embed="rId3"/>
          <a:stretch>
            <a:fillRect/>
          </a:stretch>
        </p:blipFill>
        <p:spPr>
          <a:xfrm>
            <a:off x="121044" y="1544061"/>
            <a:ext cx="8813956" cy="2511475"/>
          </a:xfrm>
          <a:prstGeom prst="rect">
            <a:avLst/>
          </a:prstGeom>
        </p:spPr>
      </p:pic>
      <p:sp>
        <p:nvSpPr>
          <p:cNvPr id="7" name="Google Shape;75;p14">
            <a:extLst>
              <a:ext uri="{FF2B5EF4-FFF2-40B4-BE49-F238E27FC236}">
                <a16:creationId xmlns:a16="http://schemas.microsoft.com/office/drawing/2014/main" id="{E3EA909F-48AA-DBB0-57AE-832F62063F01}"/>
              </a:ext>
            </a:extLst>
          </p:cNvPr>
          <p:cNvSpPr/>
          <p:nvPr/>
        </p:nvSpPr>
        <p:spPr>
          <a:xfrm>
            <a:off x="554892" y="3350149"/>
            <a:ext cx="8295748" cy="236786"/>
          </a:xfrm>
          <a:prstGeom prst="roundRect">
            <a:avLst>
              <a:gd name="adj" fmla="val 16667"/>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231;p22">
            <a:extLst>
              <a:ext uri="{FF2B5EF4-FFF2-40B4-BE49-F238E27FC236}">
                <a16:creationId xmlns:a16="http://schemas.microsoft.com/office/drawing/2014/main" id="{B92DE151-9B92-DC4E-7BF8-1C5EF4E63A21}"/>
              </a:ext>
            </a:extLst>
          </p:cNvPr>
          <p:cNvSpPr txBox="1">
            <a:spLocks/>
          </p:cNvSpPr>
          <p:nvPr/>
        </p:nvSpPr>
        <p:spPr>
          <a:xfrm>
            <a:off x="350241" y="3991026"/>
            <a:ext cx="8355562" cy="1087314"/>
          </a:xfrm>
          <a:prstGeom prst="roundRect">
            <a:avLst>
              <a:gd name="adj" fmla="val 6303"/>
            </a:avLst>
          </a:prstGeom>
          <a:solidFill>
            <a:schemeClr val="accent4">
              <a:lumMod val="40000"/>
              <a:lumOff val="60000"/>
            </a:schemeClr>
          </a:solidFill>
          <a:ln>
            <a:noFill/>
          </a:ln>
        </p:spPr>
        <p:txBody>
          <a:bodyPr spcFirstLastPara="1" wrap="square" lIns="91425" tIns="91440" rIns="91425" bIns="0" anchor="t" anchorCtr="0">
            <a:normAutofit/>
          </a:bodyPr>
          <a:lstStyle>
            <a:defPPr marR="0" lvl="0" algn="l" rtl="0">
              <a:lnSpc>
                <a:spcPct val="100000"/>
              </a:lnSpc>
              <a:spcBef>
                <a:spcPts val="0"/>
              </a:spcBef>
              <a:spcAft>
                <a:spcPts val="0"/>
              </a:spcAft>
              <a:defRPr/>
            </a:defPPr>
            <a:lvl1pPr marL="0" indent="0" algn="ctr">
              <a:buSzPts val="1800"/>
              <a:buNone/>
              <a:defRPr sz="1800">
                <a:solidFill>
                  <a:schemeClr val="tx1"/>
                </a:solidFill>
                <a:latin typeface="Source Sans Pro" panose="020B0503030403020204" pitchFamily="34" charset="0"/>
                <a:ea typeface="Source Sans Pro" panose="020B0503030403020204" pitchFamily="34" charset="0"/>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dirty="0"/>
              <a:t>Generating synthetic data with SPRI proves effective for fine-tuning base LLMs, resulting in </a:t>
            </a:r>
            <a:r>
              <a:rPr lang="en-US" b="1" dirty="0">
                <a:solidFill>
                  <a:srgbClr val="C00000"/>
                </a:solidFill>
              </a:rPr>
              <a:t>substantial improvement on </a:t>
            </a:r>
            <a:r>
              <a:rPr lang="en-US" b="1" dirty="0" err="1">
                <a:solidFill>
                  <a:srgbClr val="C00000"/>
                </a:solidFill>
              </a:rPr>
              <a:t>TruthfulQA</a:t>
            </a:r>
            <a:r>
              <a:rPr lang="en-US" dirty="0"/>
              <a:t> (Lin et al., 2022), whilst</a:t>
            </a:r>
            <a:br>
              <a:rPr lang="en-US" dirty="0"/>
            </a:br>
            <a:r>
              <a:rPr lang="en-US" dirty="0"/>
              <a:t>maintaining performance on other benchmarks (see the paper for details)</a:t>
            </a:r>
          </a:p>
        </p:txBody>
      </p:sp>
      <p:sp>
        <p:nvSpPr>
          <p:cNvPr id="9" name="Text Placeholder 2">
            <a:extLst>
              <a:ext uri="{FF2B5EF4-FFF2-40B4-BE49-F238E27FC236}">
                <a16:creationId xmlns:a16="http://schemas.microsoft.com/office/drawing/2014/main" id="{90D5A2D2-4F34-7358-2F03-44D43B1DD640}"/>
              </a:ext>
            </a:extLst>
          </p:cNvPr>
          <p:cNvSpPr>
            <a:spLocks noGrp="1"/>
          </p:cNvSpPr>
          <p:nvPr>
            <p:ph type="body" idx="1"/>
          </p:nvPr>
        </p:nvSpPr>
        <p:spPr>
          <a:xfrm>
            <a:off x="209000" y="1152474"/>
            <a:ext cx="8263458" cy="612651"/>
          </a:xfrm>
        </p:spPr>
        <p:txBody>
          <a:bodyPr>
            <a:normAutofit/>
          </a:bodyPr>
          <a:lstStyle/>
          <a:p>
            <a:pPr marL="114300" indent="0">
              <a:buNone/>
            </a:pPr>
            <a:r>
              <a:rPr lang="en-US" sz="2000" b="1" dirty="0">
                <a:solidFill>
                  <a:srgbClr val="C00000"/>
                </a:solidFill>
                <a:latin typeface="Source Sans Pro" panose="020B0503030403020204" pitchFamily="34" charset="0"/>
                <a:ea typeface="Source Sans Pro" panose="020B0503030403020204" pitchFamily="34" charset="0"/>
              </a:rPr>
              <a:t>Using SPRI to generate large-scale synthetic alignment data for SFT</a:t>
            </a:r>
          </a:p>
        </p:txBody>
      </p:sp>
      <p:pic>
        <p:nvPicPr>
          <p:cNvPr id="12" name="Google Shape;72;p13">
            <a:extLst>
              <a:ext uri="{FF2B5EF4-FFF2-40B4-BE49-F238E27FC236}">
                <a16:creationId xmlns:a16="http://schemas.microsoft.com/office/drawing/2014/main" id="{0C53F655-18D4-73AA-0190-B1F1BE50FEF4}"/>
              </a:ext>
            </a:extLst>
          </p:cNvPr>
          <p:cNvPicPr preferRelativeResize="0">
            <a:picLocks noChangeAspect="1"/>
          </p:cNvPicPr>
          <p:nvPr/>
        </p:nvPicPr>
        <p:blipFill>
          <a:blip r:embed="rId4">
            <a:alphaModFix/>
          </a:blip>
          <a:stretch>
            <a:fillRect/>
          </a:stretch>
        </p:blipFill>
        <p:spPr>
          <a:xfrm>
            <a:off x="121044" y="3931453"/>
            <a:ext cx="515670" cy="515670"/>
          </a:xfrm>
          <a:prstGeom prst="rect">
            <a:avLst/>
          </a:prstGeom>
          <a:noFill/>
          <a:ln>
            <a:noFill/>
          </a:ln>
        </p:spPr>
      </p:pic>
    </p:spTree>
    <p:extLst>
      <p:ext uri="{BB962C8B-B14F-4D97-AF65-F5344CB8AC3E}">
        <p14:creationId xmlns:p14="http://schemas.microsoft.com/office/powerpoint/2010/main" val="29247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097FA8A-44F0-B265-C8EA-BE46E0369DE9}"/>
              </a:ext>
            </a:extLst>
          </p:cNvPr>
          <p:cNvSpPr>
            <a:spLocks noGrp="1"/>
          </p:cNvSpPr>
          <p:nvPr>
            <p:ph type="title"/>
          </p:nvPr>
        </p:nvSpPr>
        <p:spPr>
          <a:xfrm>
            <a:off x="311700" y="2150850"/>
            <a:ext cx="8520600" cy="841800"/>
          </a:xfrm>
        </p:spPr>
        <p:txBody>
          <a:bodyPr/>
          <a:lstStyle/>
          <a:p>
            <a:r>
              <a:rPr lang="en-US" b="1" dirty="0">
                <a:latin typeface="Source Sans Pro" panose="020B0503030403020204" pitchFamily="34" charset="0"/>
                <a:ea typeface="Source Sans Pro" panose="020B0503030403020204" pitchFamily="34" charset="0"/>
              </a:rPr>
              <a:t>Thank you!</a:t>
            </a:r>
          </a:p>
        </p:txBody>
      </p:sp>
      <p:sp>
        <p:nvSpPr>
          <p:cNvPr id="4" name="Slide Number Placeholder 3">
            <a:extLst>
              <a:ext uri="{FF2B5EF4-FFF2-40B4-BE49-F238E27FC236}">
                <a16:creationId xmlns:a16="http://schemas.microsoft.com/office/drawing/2014/main" id="{3979FDBF-9F75-1E19-2D1B-FFB2D95FCA2A}"/>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7</a:t>
            </a:fld>
            <a:endParaRPr lang="en" sz="900"/>
          </a:p>
        </p:txBody>
      </p:sp>
    </p:spTree>
    <p:extLst>
      <p:ext uri="{BB962C8B-B14F-4D97-AF65-F5344CB8AC3E}">
        <p14:creationId xmlns:p14="http://schemas.microsoft.com/office/powerpoint/2010/main" val="4711966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1478</TotalTime>
  <Words>1167</Words>
  <Application>Microsoft Macintosh PowerPoint</Application>
  <PresentationFormat>On-screen Show (16:9)</PresentationFormat>
  <Paragraphs>69</Paragraphs>
  <Slides>7</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Source Sans Pro</vt:lpstr>
      <vt:lpstr>Simple Light</vt:lpstr>
      <vt:lpstr>SPRI: Aligning Large Language Models with Context-Situated Principles</vt:lpstr>
      <vt:lpstr>Motivation</vt:lpstr>
      <vt:lpstr>Introducing: Situated-PRInciples (SPRI)</vt:lpstr>
      <vt:lpstr>Evaluation of SPRI: Task 1</vt:lpstr>
      <vt:lpstr>Evaluation of SPRI: Task 2</vt:lpstr>
      <vt:lpstr>Evaluation of SPRI: Task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Hongli Zhan</cp:lastModifiedBy>
  <cp:revision>66</cp:revision>
  <dcterms:modified xsi:type="dcterms:W3CDTF">2025-06-16T01:12:47Z</dcterms:modified>
</cp:coreProperties>
</file>